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Kn+hahB7F4VC1/FG/n2p7JI4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E0B2D4-190E-4DE2-9C98-C975336CBEB1}">
  <a:tblStyle styleId="{67E0B2D4-190E-4DE2-9C98-C975336CBE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Learn/CSS/CSS_layout/Flexbox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Learn/CSS/CSS_layout/Grids" TargetMode="External"/><Relationship Id="rId3" Type="http://schemas.openxmlformats.org/officeDocument/2006/relationships/hyperlink" Target="https://css-tricks.com/snippets/css/complete-guide-grid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CSS/position" TargetMode="External"/><Relationship Id="rId3" Type="http://schemas.openxmlformats.org/officeDocument/2006/relationships/hyperlink" Target="https://developer.mozilla.org/en-US/docs/Learn/CSS/CSS_layout/Float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614d7ce5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Box-sizing content-box vs border-box hvor stor er en 100px x 100px div</a:t>
            </a:r>
            <a:endParaRPr/>
          </a:p>
        </p:txBody>
      </p:sp>
      <p:sp>
        <p:nvSpPr>
          <p:cNvPr id="189" name="Google Shape;189;g11614d7ce5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614d7ce5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https://developer.mozilla.org/en-US/docs/Learn/CSS/CSS_layout/Normal_Flow</a:t>
            </a:r>
            <a:endParaRPr/>
          </a:p>
        </p:txBody>
      </p:sp>
      <p:sp>
        <p:nvSpPr>
          <p:cNvPr id="200" name="Google Shape;200;g11614d7ce52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614d7ce5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 u="sng">
                <a:solidFill>
                  <a:schemeClr val="hlink"/>
                </a:solidFill>
                <a:hlinkClick r:id="rId2"/>
              </a:rPr>
              <a:t>https://developer.mozilla.org/en-US/docs/Learn/CSS/CSS_layout/Flexbox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kolonne eller rad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relative størrelser, wrap/ny linje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200">
                <a:solidFill>
                  <a:srgbClr val="A30008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no-NO" sz="1200">
                <a:solidFill>
                  <a:srgbClr val="6D6D6D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no-NO" sz="1200">
                <a:solidFill>
                  <a:srgbClr val="1B1B1B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center</a:t>
            </a:r>
            <a:r>
              <a:rPr lang="no-NO" sz="1200">
                <a:solidFill>
                  <a:srgbClr val="6D6D6D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; cross-axis</a:t>
            </a:r>
            <a:endParaRPr sz="1200">
              <a:solidFill>
                <a:srgbClr val="1B1B1B"/>
              </a:solidFill>
              <a:highlight>
                <a:srgbClr val="F4F4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200">
                <a:solidFill>
                  <a:srgbClr val="A30008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no-NO" sz="1200">
                <a:solidFill>
                  <a:srgbClr val="6D6D6D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no-NO" sz="1200">
                <a:solidFill>
                  <a:srgbClr val="1B1B1B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space-around</a:t>
            </a:r>
            <a:r>
              <a:rPr lang="no-NO" sz="1200">
                <a:solidFill>
                  <a:srgbClr val="6D6D6D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; main axis</a:t>
            </a:r>
            <a:endParaRPr sz="1200">
              <a:solidFill>
                <a:srgbClr val="6D6D6D"/>
              </a:solidFill>
              <a:highlight>
                <a:srgbClr val="F4F4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200">
                <a:solidFill>
                  <a:srgbClr val="6D6D6D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endParaRPr sz="1200">
              <a:solidFill>
                <a:srgbClr val="6D6D6D"/>
              </a:solidFill>
              <a:highlight>
                <a:srgbClr val="F4F4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 nesting </a:t>
            </a:r>
            <a:endParaRPr/>
          </a:p>
        </p:txBody>
      </p:sp>
      <p:sp>
        <p:nvSpPr>
          <p:cNvPr id="211" name="Google Shape;211;g11614d7ce52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14d7ce5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 u="sng">
                <a:solidFill>
                  <a:schemeClr val="hlink"/>
                </a:solidFill>
                <a:hlinkClick r:id="rId2"/>
              </a:rPr>
              <a:t>https://developer.mozilla.org/en-US/docs/Learn/CSS/CSS_layout/Grids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 u="sng">
                <a:solidFill>
                  <a:schemeClr val="hlink"/>
                </a:solidFill>
                <a:hlinkClick r:id="rId3"/>
              </a:rPr>
              <a:t>https://css-tricks.com/snippets/css/complete-guide-grid/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https://medium.com/star-gazers/css-grid-layout-ef82a7c6b85c</a:t>
            </a:r>
            <a:endParaRPr/>
          </a:p>
        </p:txBody>
      </p:sp>
      <p:sp>
        <p:nvSpPr>
          <p:cNvPr id="223" name="Google Shape;223;g11614d7ce52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614d7ce5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 u="sng">
                <a:solidFill>
                  <a:schemeClr val="hlink"/>
                </a:solidFill>
                <a:hlinkClick r:id="rId2"/>
              </a:rPr>
              <a:t>https://developer.mozilla.org/en-US/docs/Web/CSS/position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 u="sng">
                <a:solidFill>
                  <a:schemeClr val="hlink"/>
                </a:solidFill>
                <a:hlinkClick r:id="rId3"/>
              </a:rPr>
              <a:t>https://developer.mozilla.org/en-US/docs/Learn/CSS/CSS_layout/Floats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static,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relative til seg selv,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absolute ute av flow relative til nærmeste posisjonerte forelder,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fixed relative til viewport,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sticky følger viewport til enden av forelder</a:t>
            </a:r>
            <a:endParaRPr/>
          </a:p>
        </p:txBody>
      </p:sp>
      <p:sp>
        <p:nvSpPr>
          <p:cNvPr id="235" name="Google Shape;235;g11614d7ce5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703edbe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Forrige side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Features som css mangler/manglet: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nesting(kommer), variabler(finnes) og mixins(kommer uten argumenter)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styled components har nesting lager dynamiske klasser, string interpolering inline stil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css modules byggsteg genererte klassenavn </a:t>
            </a:r>
            <a:endParaRPr/>
          </a:p>
        </p:txBody>
      </p:sp>
      <p:sp>
        <p:nvSpPr>
          <p:cNvPr id="250" name="Google Shape;250;g11703edbea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63047f3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163047f3f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703edbe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1703edbea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703edbea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1703edbea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Standard forvaltes av w3c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Implementeres av browsere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614d7ce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Forrige side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Features som css mangler/manglet: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nesting(kommer), variabler(finnes) og mixins(kommer uten argumenter)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styled components har nesting lager dynamiske klasser, string interpolering inline stil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css modules byggsteg genererte klassenavn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ATOM, BEM</a:t>
            </a:r>
            <a:endParaRPr/>
          </a:p>
        </p:txBody>
      </p:sp>
      <p:sp>
        <p:nvSpPr>
          <p:cNvPr id="141" name="Google Shape;141;g11614d7ce5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klasse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-NO">
                <a:solidFill>
                  <a:schemeClr val="dk1"/>
                </a:solidFill>
              </a:rPr>
              <a:t>:pseudoklasse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attributt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-NO">
                <a:solidFill>
                  <a:schemeClr val="dk1"/>
                </a:solidFill>
              </a:rPr>
              <a:t>element :pseudoelement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-NO">
                <a:solidFill>
                  <a:schemeClr val="dk1"/>
                </a:solidFill>
              </a:rPr>
              <a:t>chaining child selector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614d7ce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Bruk stort sett klasser og elementer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!important er juks som overkjører alt annet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/>
              <a:t>ved lik spesifisitet er det siste regel som gjelder</a:t>
            </a:r>
            <a:endParaRPr/>
          </a:p>
        </p:txBody>
      </p:sp>
      <p:sp>
        <p:nvSpPr>
          <p:cNvPr id="165" name="Google Shape;165;g11614d7ce5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14d7ce5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1614d7ce52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lysbil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eks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ddrett tittel og teks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el og innhold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 innholdsdeler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overskrift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menligning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e tittel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t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nhold med tekst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 med tekst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hyperlink" Target="https://youtu.be/yw5aWHZf4k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onat-Consulting/fagdag-css-intro101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lay.kahoot.it/v2/lobby?quizId=30183508-ef85-4dc5-a07e-5ebd26ab8b87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ss-tricks.com/specifics-on-css-specificity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562677" y="456020"/>
            <a:ext cx="6737282" cy="6032228"/>
          </a:xfrm>
          <a:custGeom>
            <a:rect b="b" l="l" r="r" t="t"/>
            <a:pathLst>
              <a:path extrusionOk="0" h="6032228" w="6737282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>
            <p:ph type="ctrTitle"/>
          </p:nvPr>
        </p:nvSpPr>
        <p:spPr>
          <a:xfrm>
            <a:off x="4937758" y="1224345"/>
            <a:ext cx="6757415" cy="1167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no-NO" sz="7200"/>
              <a:t>CSS</a:t>
            </a:r>
            <a:endParaRPr sz="72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516375" y="2561174"/>
            <a:ext cx="41787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no-NO"/>
              <a:t>Grunnkurs i CSS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no-NO" sz="1800"/>
              <a:t>Sonat fagdag – 25.02.2022</a:t>
            </a:r>
            <a:endParaRPr sz="1800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112" y="3924522"/>
            <a:ext cx="2964704" cy="45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747" y="1323872"/>
            <a:ext cx="1607825" cy="16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125" y="4217724"/>
            <a:ext cx="1607826" cy="1603621"/>
          </a:xfrm>
          <a:prstGeom prst="rect">
            <a:avLst/>
          </a:prstGeom>
          <a:noFill/>
          <a:ln>
            <a:noFill/>
          </a:ln>
          <a:effectLst>
            <a:reflection blurRad="0" dir="5400000" dist="95250" endA="0" endPos="40000" fadeDir="5400012" kx="0" rotWithShape="0" algn="bl" stPos="0" sy="-100000" ky="0"/>
          </a:effectLst>
        </p:spPr>
      </p:pic>
      <p:pic>
        <p:nvPicPr>
          <p:cNvPr id="91" name="Google Shape;91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722" y="4213375"/>
            <a:ext cx="1607826" cy="1578184"/>
          </a:xfrm>
          <a:prstGeom prst="rect">
            <a:avLst/>
          </a:prstGeom>
          <a:noFill/>
          <a:ln>
            <a:noFill/>
          </a:ln>
          <a:effectLst>
            <a:reflection blurRad="0" dir="5400000" dist="95250" endA="0" endPos="40000" fadeDir="5400012" kx="0" rotWithShape="0" algn="bl" stPos="0" sy="-100000" ky="0"/>
          </a:effectLst>
        </p:spPr>
      </p:pic>
      <p:pic>
        <p:nvPicPr>
          <p:cNvPr id="92" name="Google Shape;92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19525" y="4217725"/>
            <a:ext cx="1607826" cy="1569773"/>
          </a:xfrm>
          <a:prstGeom prst="rect">
            <a:avLst/>
          </a:prstGeom>
          <a:noFill/>
          <a:ln>
            <a:noFill/>
          </a:ln>
          <a:effectLst>
            <a:reflection blurRad="0" dir="5400000" dist="95250" endA="0" endPos="4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614d7ce52_0_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1614d7ce52_0_34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1614d7ce52_0_34"/>
          <p:cNvSpPr txBox="1"/>
          <p:nvPr>
            <p:ph type="title"/>
          </p:nvPr>
        </p:nvSpPr>
        <p:spPr>
          <a:xfrm>
            <a:off x="699723" y="1622066"/>
            <a:ext cx="35541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o-NO">
                <a:solidFill>
                  <a:schemeClr val="lt1"/>
                </a:solidFill>
              </a:rPr>
              <a:t>Boksmodell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94" name="Google Shape;194;g11614d7ce52_0_34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195" name="Google Shape;195;g11614d7ce52_0_34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g11614d7ce52_0_34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7" name="Google Shape;197;g11614d7ce52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688" y="1760725"/>
            <a:ext cx="52673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14d7ce52_0_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1614d7ce52_0_56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1614d7ce52_0_56"/>
          <p:cNvSpPr txBox="1"/>
          <p:nvPr>
            <p:ph type="title"/>
          </p:nvPr>
        </p:nvSpPr>
        <p:spPr>
          <a:xfrm>
            <a:off x="699723" y="1622066"/>
            <a:ext cx="35541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o-NO">
                <a:solidFill>
                  <a:schemeClr val="lt1"/>
                </a:solidFill>
              </a:rPr>
              <a:t>Layout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5" name="Google Shape;205;g11614d7ce52_0_56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206" name="Google Shape;206;g11614d7ce52_0_56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11614d7ce52_0_56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g11614d7ce52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773" y="681625"/>
            <a:ext cx="6479249" cy="576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614d7ce52_0_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1614d7ce52_0_90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1614d7ce52_0_90"/>
          <p:cNvSpPr txBox="1"/>
          <p:nvPr>
            <p:ph type="title"/>
          </p:nvPr>
        </p:nvSpPr>
        <p:spPr>
          <a:xfrm>
            <a:off x="699723" y="1622066"/>
            <a:ext cx="35541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o-NO">
                <a:solidFill>
                  <a:schemeClr val="lt1"/>
                </a:solidFill>
              </a:rPr>
              <a:t>Flexbox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6" name="Google Shape;216;g11614d7ce52_0_90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217" name="Google Shape;217;g11614d7ce52_0_90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g11614d7ce52_0_90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9" name="Google Shape;219;g11614d7ce52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450" y="253195"/>
            <a:ext cx="5926551" cy="28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1614d7ce52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788" y="3140951"/>
            <a:ext cx="5849874" cy="26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614d7ce52_0_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&lt;img alt="" class="dq im in" src="https://miro.medium.com/max/1400/0*qe5keHwkCPQD8v2U.png" width="700" height="380" role="presentation"&gt;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1614d7ce52_0_65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1614d7ce52_0_65"/>
          <p:cNvSpPr txBox="1"/>
          <p:nvPr>
            <p:ph type="title"/>
          </p:nvPr>
        </p:nvSpPr>
        <p:spPr>
          <a:xfrm>
            <a:off x="699723" y="1622066"/>
            <a:ext cx="35541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o-NO">
                <a:solidFill>
                  <a:schemeClr val="lt1"/>
                </a:solidFill>
              </a:rPr>
              <a:t>Grid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8" name="Google Shape;228;g11614d7ce52_0_65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229" name="Google Shape;229;g11614d7ce52_0_65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11614d7ce52_0_65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31" name="Google Shape;231;g11614d7ce52_0_65"/>
          <p:cNvGraphicFramePr/>
          <p:nvPr/>
        </p:nvGraphicFramePr>
        <p:xfrm>
          <a:off x="393150" y="379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{67E0B2D4-190E-4DE2-9C98-C975336CBEB1}</a:tableStyleId>
              </a:tblPr>
              <a:tblGrid>
                <a:gridCol w="1286900"/>
                <a:gridCol w="1286900"/>
                <a:gridCol w="1286900"/>
              </a:tblGrid>
              <a:tr h="6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2" name="Google Shape;232;g11614d7ce5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625" y="1272713"/>
            <a:ext cx="6210274" cy="33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614d7ce52_0_47"/>
          <p:cNvSpPr/>
          <p:nvPr/>
        </p:nvSpPr>
        <p:spPr>
          <a:xfrm>
            <a:off x="52100" y="-32575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1614d7ce52_0_47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11614d7ce52_0_47"/>
          <p:cNvSpPr txBox="1"/>
          <p:nvPr>
            <p:ph type="title"/>
          </p:nvPr>
        </p:nvSpPr>
        <p:spPr>
          <a:xfrm>
            <a:off x="699723" y="1622066"/>
            <a:ext cx="35541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o-NO">
                <a:solidFill>
                  <a:schemeClr val="lt1"/>
                </a:solidFill>
              </a:rPr>
              <a:t>Posisjonering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o-NO">
                <a:solidFill>
                  <a:schemeClr val="lt1"/>
                </a:solidFill>
              </a:rPr>
              <a:t>og float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0" name="Google Shape;240;g11614d7ce52_0_47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241" name="Google Shape;241;g11614d7ce52_0_47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11614d7ce52_0_47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3" name="Google Shape;243;g11614d7ce52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925" y="3602273"/>
            <a:ext cx="6269801" cy="27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1614d7ce52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675" y="243200"/>
            <a:ext cx="2265441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1614d7ce52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125" y="243200"/>
            <a:ext cx="2567875" cy="11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1614d7ce52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7200" y="243200"/>
            <a:ext cx="1629918" cy="12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1614d7ce52_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1025" y="2247508"/>
            <a:ext cx="4823398" cy="4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703edbeac_2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1703edbeac_2_0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g11703edbeac_2_0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255" name="Google Shape;255;g11703edbeac_2_0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11703edbeac_2_0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g11703edbeac_2_0"/>
          <p:cNvSpPr txBox="1"/>
          <p:nvPr>
            <p:ph type="title"/>
          </p:nvPr>
        </p:nvSpPr>
        <p:spPr>
          <a:xfrm>
            <a:off x="409075" y="1166925"/>
            <a:ext cx="44127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no-NO" sz="4800">
                <a:solidFill>
                  <a:schemeClr val="lt1"/>
                </a:solidFill>
              </a:rPr>
              <a:t>Hjelp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58" name="Google Shape;258;g11703edbeac_2_0"/>
          <p:cNvSpPr txBox="1"/>
          <p:nvPr>
            <p:ph idx="1" type="body"/>
          </p:nvPr>
        </p:nvSpPr>
        <p:spPr>
          <a:xfrm>
            <a:off x="5573864" y="1166933"/>
            <a:ext cx="57171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1" marL="584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MDN: mozilla developer network</a:t>
            </a:r>
            <a:br>
              <a:rPr lang="no-NO" sz="2000"/>
            </a:br>
            <a:r>
              <a:rPr lang="no-NO" sz="2000"/>
              <a:t>https://developer.mozilla.org/</a:t>
            </a:r>
            <a:endParaRPr sz="2000"/>
          </a:p>
          <a:p>
            <a:pPr indent="0" lvl="1" marL="584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1" marL="584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caniuse</a:t>
            </a:r>
            <a:endParaRPr sz="2000"/>
          </a:p>
          <a:p>
            <a:pPr indent="0" lvl="1" marL="584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csstricks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63047f3f3_0_0"/>
          <p:cNvSpPr/>
          <p:nvPr/>
        </p:nvSpPr>
        <p:spPr>
          <a:xfrm>
            <a:off x="0" y="12835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163047f3f3_0_0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163047f3f3_0_0"/>
          <p:cNvSpPr txBox="1"/>
          <p:nvPr>
            <p:ph type="title"/>
          </p:nvPr>
        </p:nvSpPr>
        <p:spPr>
          <a:xfrm>
            <a:off x="699723" y="1622066"/>
            <a:ext cx="35541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o-NO">
                <a:solidFill>
                  <a:schemeClr val="lt1"/>
                </a:solidFill>
              </a:rPr>
              <a:t>Utviklermodus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66" name="Google Shape;266;g1163047f3f3_0_0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267" name="Google Shape;267;g1163047f3f3_0_0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g1163047f3f3_0_0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g1163047f3f3_0_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870825" y="3498650"/>
            <a:ext cx="310515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163047f3f3_0_0"/>
          <p:cNvSpPr txBox="1"/>
          <p:nvPr/>
        </p:nvSpPr>
        <p:spPr>
          <a:xfrm>
            <a:off x="5070150" y="6108350"/>
            <a:ext cx="5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-NO">
                <a:latin typeface="Calibri"/>
                <a:ea typeface="Calibri"/>
                <a:cs typeface="Calibri"/>
                <a:sym typeface="Calibri"/>
              </a:rPr>
              <a:t>Videoinnføring, innføring i bruk av utviklermodus i nettleser: </a:t>
            </a:r>
            <a:r>
              <a:rPr lang="no-NO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https://youtu.be/yw5aWHZf4kY</a:t>
            </a:r>
            <a:r>
              <a:rPr lang="no-NO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163047f3f3_0_0"/>
          <p:cNvSpPr txBox="1"/>
          <p:nvPr/>
        </p:nvSpPr>
        <p:spPr>
          <a:xfrm>
            <a:off x="4960125" y="696800"/>
            <a:ext cx="6867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-NO" sz="2400">
                <a:latin typeface="Calibri"/>
                <a:ea typeface="Calibri"/>
                <a:cs typeface="Calibri"/>
                <a:sym typeface="Calibri"/>
              </a:rPr>
              <a:t>Utviklermodus 101 </a:t>
            </a:r>
            <a:r>
              <a:rPr i="1" lang="no-NO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Grunnleggende bruk</a:t>
            </a:r>
            <a:endParaRPr i="1"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no-NO" sz="2200">
                <a:latin typeface="Calibri"/>
                <a:ea typeface="Calibri"/>
                <a:cs typeface="Calibri"/>
                <a:sym typeface="Calibri"/>
              </a:rPr>
              <a:t>“Inspiser element”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no-NO" sz="2200">
                <a:latin typeface="Calibri"/>
                <a:ea typeface="Calibri"/>
                <a:cs typeface="Calibri"/>
                <a:sym typeface="Calibri"/>
              </a:rPr>
              <a:t>Manipulere Document Object Model (DOM)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no-NO" sz="2200">
                <a:latin typeface="Calibri"/>
                <a:ea typeface="Calibri"/>
                <a:cs typeface="Calibri"/>
                <a:sym typeface="Calibri"/>
              </a:rPr>
              <a:t>Se hvilke selectorer som treffer elementet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no-NO" sz="2200">
                <a:latin typeface="Calibri"/>
                <a:ea typeface="Calibri"/>
                <a:cs typeface="Calibri"/>
                <a:sym typeface="Calibri"/>
              </a:rPr>
              <a:t>Forhåndsvis boksmodellen (Box Model)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no-NO" sz="2200">
                <a:latin typeface="Calibri"/>
                <a:ea typeface="Calibri"/>
                <a:cs typeface="Calibri"/>
                <a:sym typeface="Calibri"/>
              </a:rPr>
              <a:t>Se om noe er gale (manglende ressurser, feilmeldinger i konsollet)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no-NO" sz="2200">
                <a:latin typeface="Calibri"/>
                <a:ea typeface="Calibri"/>
                <a:cs typeface="Calibri"/>
                <a:sym typeface="Calibri"/>
              </a:rPr>
              <a:t>Skriv JavaScript i konsollet hvis behovet er der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0" y="0"/>
            <a:ext cx="5226139" cy="6857542"/>
          </a:xfrm>
          <a:custGeom>
            <a:rect b="b" l="l" r="r" t="t"/>
            <a:pathLst>
              <a:path extrusionOk="0" h="6857542" w="5226139">
                <a:moveTo>
                  <a:pt x="0" y="0"/>
                </a:moveTo>
                <a:lnTo>
                  <a:pt x="4079466" y="0"/>
                </a:lnTo>
                <a:lnTo>
                  <a:pt x="4092113" y="31774"/>
                </a:lnTo>
                <a:cubicBezTo>
                  <a:pt x="5147121" y="2682457"/>
                  <a:pt x="5147121" y="2682457"/>
                  <a:pt x="5147121" y="2682457"/>
                </a:cubicBezTo>
                <a:cubicBezTo>
                  <a:pt x="5252479" y="2988100"/>
                  <a:pt x="5252479" y="3446565"/>
                  <a:pt x="5147121" y="3752208"/>
                </a:cubicBezTo>
                <a:cubicBezTo>
                  <a:pt x="4663134" y="4968215"/>
                  <a:pt x="4285019" y="5918220"/>
                  <a:pt x="3989617" y="6660411"/>
                </a:cubicBezTo>
                <a:lnTo>
                  <a:pt x="3911155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>
            <p:ph type="title"/>
          </p:nvPr>
        </p:nvSpPr>
        <p:spPr>
          <a:xfrm>
            <a:off x="767290" y="1673091"/>
            <a:ext cx="3669538" cy="3511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no-NO" sz="4800">
                <a:solidFill>
                  <a:schemeClr val="lt1"/>
                </a:solidFill>
              </a:rPr>
              <a:t>Oppgaver</a:t>
            </a:r>
            <a:endParaRPr/>
          </a:p>
        </p:txBody>
      </p:sp>
      <p:grpSp>
        <p:nvGrpSpPr>
          <p:cNvPr id="279" name="Google Shape;279;p9"/>
          <p:cNvGrpSpPr/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80" name="Google Shape;280;p9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245893" y="1684057"/>
              <a:ext cx="550492" cy="485306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5645350" y="3398822"/>
            <a:ext cx="5707335" cy="1068128"/>
            <a:chOff x="1112" y="1725731"/>
            <a:chExt cx="5707335" cy="1068128"/>
          </a:xfrm>
        </p:grpSpPr>
        <p:sp>
          <p:nvSpPr>
            <p:cNvPr id="283" name="Google Shape;283;p9"/>
            <p:cNvSpPr/>
            <p:nvPr/>
          </p:nvSpPr>
          <p:spPr>
            <a:xfrm>
              <a:off x="1112" y="1725731"/>
              <a:ext cx="2624062" cy="442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9"/>
            <p:cNvSpPr txBox="1"/>
            <p:nvPr/>
          </p:nvSpPr>
          <p:spPr>
            <a:xfrm>
              <a:off x="1112" y="1725731"/>
              <a:ext cx="2624062" cy="442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o-NO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112" y="2210056"/>
              <a:ext cx="2624062" cy="58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9"/>
            <p:cNvSpPr txBox="1"/>
            <p:nvPr/>
          </p:nvSpPr>
          <p:spPr>
            <a:xfrm>
              <a:off x="1112" y="2210059"/>
              <a:ext cx="47754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no-NO" sz="16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3"/>
                </a:rPr>
                <a:t>https://github.com/Sonat-Consulting/fagdag-css-intro101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3084385" y="1725731"/>
              <a:ext cx="2624062" cy="442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4385" y="2210056"/>
              <a:ext cx="2624062" cy="583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703edbeac_0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1703edbeac_0_1"/>
          <p:cNvSpPr/>
          <p:nvPr/>
        </p:nvSpPr>
        <p:spPr>
          <a:xfrm>
            <a:off x="0" y="0"/>
            <a:ext cx="5226139" cy="6857542"/>
          </a:xfrm>
          <a:custGeom>
            <a:rect b="b" l="l" r="r" t="t"/>
            <a:pathLst>
              <a:path extrusionOk="0" h="6857542" w="5226139">
                <a:moveTo>
                  <a:pt x="0" y="0"/>
                </a:moveTo>
                <a:lnTo>
                  <a:pt x="4079466" y="0"/>
                </a:lnTo>
                <a:lnTo>
                  <a:pt x="4092113" y="31774"/>
                </a:lnTo>
                <a:cubicBezTo>
                  <a:pt x="5147121" y="2682457"/>
                  <a:pt x="5147121" y="2682457"/>
                  <a:pt x="5147121" y="2682457"/>
                </a:cubicBezTo>
                <a:cubicBezTo>
                  <a:pt x="5252479" y="2988100"/>
                  <a:pt x="5252479" y="3446565"/>
                  <a:pt x="5147121" y="3752208"/>
                </a:cubicBezTo>
                <a:cubicBezTo>
                  <a:pt x="4663134" y="4968215"/>
                  <a:pt x="4285019" y="5918220"/>
                  <a:pt x="3989617" y="6660411"/>
                </a:cubicBezTo>
                <a:lnTo>
                  <a:pt x="3911155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g11703edbeac_0_1"/>
          <p:cNvGrpSpPr/>
          <p:nvPr/>
        </p:nvGrpSpPr>
        <p:grpSpPr>
          <a:xfrm>
            <a:off x="3072990" y="3005403"/>
            <a:ext cx="1128381" cy="847206"/>
            <a:chOff x="668003" y="1684057"/>
            <a:chExt cx="1128381" cy="847206"/>
          </a:xfrm>
        </p:grpSpPr>
        <p:sp>
          <p:nvSpPr>
            <p:cNvPr id="296" name="Google Shape;296;g11703edbeac_0_1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95250" endA="0" endPos="50000" fadeDir="5400012" kx="0" rotWithShape="0" algn="bl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g11703edbeac_0_1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95250" endA="0" endPos="50000" fadeDir="5400012" kx="0" rotWithShape="0" algn="bl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g11703edbeac_0_1"/>
          <p:cNvGrpSpPr/>
          <p:nvPr/>
        </p:nvGrpSpPr>
        <p:grpSpPr>
          <a:xfrm>
            <a:off x="5645350" y="3398822"/>
            <a:ext cx="5707373" cy="1068128"/>
            <a:chOff x="1112" y="1725731"/>
            <a:chExt cx="5707373" cy="1068128"/>
          </a:xfrm>
        </p:grpSpPr>
        <p:sp>
          <p:nvSpPr>
            <p:cNvPr id="299" name="Google Shape;299;g11703edbeac_0_1"/>
            <p:cNvSpPr/>
            <p:nvPr/>
          </p:nvSpPr>
          <p:spPr>
            <a:xfrm>
              <a:off x="1112" y="1725731"/>
              <a:ext cx="2624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g11703edbeac_0_1"/>
            <p:cNvSpPr txBox="1"/>
            <p:nvPr/>
          </p:nvSpPr>
          <p:spPr>
            <a:xfrm>
              <a:off x="1112" y="1725731"/>
              <a:ext cx="2624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73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500"/>
                <a:buFont typeface="Calibri"/>
                <a:buChar char="●"/>
              </a:pPr>
              <a:r>
                <a:rPr b="1" lang="no-NO" sz="25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3"/>
                </a:rPr>
                <a:t>Kahoot</a:t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g11703edbeac_0_1"/>
            <p:cNvSpPr/>
            <p:nvPr/>
          </p:nvSpPr>
          <p:spPr>
            <a:xfrm>
              <a:off x="1112" y="2210056"/>
              <a:ext cx="26241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g11703edbeac_0_1"/>
            <p:cNvSpPr txBox="1"/>
            <p:nvPr/>
          </p:nvSpPr>
          <p:spPr>
            <a:xfrm>
              <a:off x="1112" y="2210059"/>
              <a:ext cx="47754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g11703edbeac_0_1"/>
            <p:cNvSpPr/>
            <p:nvPr/>
          </p:nvSpPr>
          <p:spPr>
            <a:xfrm>
              <a:off x="3084385" y="1725731"/>
              <a:ext cx="2624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11703edbeac_0_1"/>
            <p:cNvSpPr/>
            <p:nvPr/>
          </p:nvSpPr>
          <p:spPr>
            <a:xfrm>
              <a:off x="3084385" y="2210056"/>
              <a:ext cx="26241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5" name="Google Shape;305;g11703edbea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5679">
            <a:off x="505971" y="936173"/>
            <a:ext cx="3543659" cy="220448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50000" fadeDir="5400012" kx="0" rotWithShape="0" algn="bl" stPos="0" sy="-100000" ky="0"/>
          </a:effectLst>
        </p:spPr>
      </p:pic>
      <p:pic>
        <p:nvPicPr>
          <p:cNvPr id="306" name="Google Shape;306;g11703edbea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7100" y="449188"/>
            <a:ext cx="4914900" cy="49625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mc:AlternateContent>
    <mc:Choice Requires="p14">
      <p:transition spd="slow" p14:dur="1100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703edbeac_0_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11703edbeac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826587" y="2318738"/>
            <a:ext cx="3896951" cy="444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g11703edbeac_0_27"/>
          <p:cNvGrpSpPr/>
          <p:nvPr/>
        </p:nvGrpSpPr>
        <p:grpSpPr>
          <a:xfrm>
            <a:off x="5730475" y="3386672"/>
            <a:ext cx="5707373" cy="1068128"/>
            <a:chOff x="1112" y="1725731"/>
            <a:chExt cx="5707373" cy="1068128"/>
          </a:xfrm>
        </p:grpSpPr>
        <p:sp>
          <p:nvSpPr>
            <p:cNvPr id="314" name="Google Shape;314;g11703edbeac_0_27"/>
            <p:cNvSpPr/>
            <p:nvPr/>
          </p:nvSpPr>
          <p:spPr>
            <a:xfrm>
              <a:off x="1112" y="1725731"/>
              <a:ext cx="2624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11703edbeac_0_27"/>
            <p:cNvSpPr txBox="1"/>
            <p:nvPr/>
          </p:nvSpPr>
          <p:spPr>
            <a:xfrm>
              <a:off x="1112" y="1725731"/>
              <a:ext cx="2624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g11703edbeac_0_27"/>
            <p:cNvSpPr/>
            <p:nvPr/>
          </p:nvSpPr>
          <p:spPr>
            <a:xfrm>
              <a:off x="1112" y="2210056"/>
              <a:ext cx="26241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11703edbeac_0_27"/>
            <p:cNvSpPr txBox="1"/>
            <p:nvPr/>
          </p:nvSpPr>
          <p:spPr>
            <a:xfrm>
              <a:off x="1112" y="2210059"/>
              <a:ext cx="47754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11703edbeac_0_27"/>
            <p:cNvSpPr/>
            <p:nvPr/>
          </p:nvSpPr>
          <p:spPr>
            <a:xfrm>
              <a:off x="3084385" y="1725731"/>
              <a:ext cx="26241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11703edbeac_0_27"/>
            <p:cNvSpPr/>
            <p:nvPr/>
          </p:nvSpPr>
          <p:spPr>
            <a:xfrm>
              <a:off x="3084385" y="2210056"/>
              <a:ext cx="26241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" name="Google Shape;320;g11703edbeac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5050" y="114338"/>
            <a:ext cx="3896951" cy="44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1703edbeac_0_27"/>
          <p:cNvSpPr/>
          <p:nvPr/>
        </p:nvSpPr>
        <p:spPr>
          <a:xfrm>
            <a:off x="0" y="0"/>
            <a:ext cx="5226139" cy="6857542"/>
          </a:xfrm>
          <a:custGeom>
            <a:rect b="b" l="l" r="r" t="t"/>
            <a:pathLst>
              <a:path extrusionOk="0" h="6857542" w="5226139">
                <a:moveTo>
                  <a:pt x="0" y="0"/>
                </a:moveTo>
                <a:lnTo>
                  <a:pt x="4079466" y="0"/>
                </a:lnTo>
                <a:lnTo>
                  <a:pt x="4092113" y="31774"/>
                </a:lnTo>
                <a:cubicBezTo>
                  <a:pt x="5147121" y="2682457"/>
                  <a:pt x="5147121" y="2682457"/>
                  <a:pt x="5147121" y="2682457"/>
                </a:cubicBezTo>
                <a:cubicBezTo>
                  <a:pt x="5252479" y="2988100"/>
                  <a:pt x="5252479" y="3446565"/>
                  <a:pt x="5147121" y="3752208"/>
                </a:cubicBezTo>
                <a:cubicBezTo>
                  <a:pt x="4663134" y="4968215"/>
                  <a:pt x="4285019" y="5918220"/>
                  <a:pt x="3989617" y="6660411"/>
                </a:cubicBezTo>
                <a:lnTo>
                  <a:pt x="3911155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g11703edbeac_0_27"/>
          <p:cNvGrpSpPr/>
          <p:nvPr/>
        </p:nvGrpSpPr>
        <p:grpSpPr>
          <a:xfrm>
            <a:off x="4033590" y="2786528"/>
            <a:ext cx="1128381" cy="847206"/>
            <a:chOff x="668003" y="1684057"/>
            <a:chExt cx="1128381" cy="847206"/>
          </a:xfrm>
        </p:grpSpPr>
        <p:sp>
          <p:nvSpPr>
            <p:cNvPr id="323" name="Google Shape;323;g11703edbeac_0_27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95250" endA="0" endPos="50000" fadeDir="5400012" kx="0" rotWithShape="0" algn="bl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g11703edbeac_0_27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95250" endA="0" endPos="50000" fadeDir="5400012" kx="0" rotWithShape="0" algn="bl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5" name="Google Shape;325;g11703edbeac_0_27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-5725100" y="8"/>
            <a:ext cx="9692426" cy="68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1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3"/>
          <p:cNvGrpSpPr/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00" name="Google Shape;100;p3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245893" y="1684057"/>
              <a:ext cx="550492" cy="485306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3"/>
          <p:cNvSpPr txBox="1"/>
          <p:nvPr>
            <p:ph type="title"/>
          </p:nvPr>
        </p:nvSpPr>
        <p:spPr>
          <a:xfrm>
            <a:off x="767290" y="1166932"/>
            <a:ext cx="3582073" cy="4279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no-NO" sz="4800">
                <a:solidFill>
                  <a:schemeClr val="lt1"/>
                </a:solidFill>
              </a:rPr>
              <a:t>Plan 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5573864" y="1166933"/>
            <a:ext cx="5716988" cy="4279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no-NO" sz="2200"/>
              <a:t>Kort presentasjon (denne)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no-NO" sz="2200"/>
              <a:t>Oppgaver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no-NO" sz="2200"/>
              <a:t>Kaffe og sladder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no-NO" sz="2200"/>
              <a:t>Oppsummering og Kahoot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4"/>
          <p:cNvGrpSpPr/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11" name="Google Shape;111;p4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245893" y="1684057"/>
              <a:ext cx="550492" cy="485306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4"/>
          <p:cNvSpPr txBox="1"/>
          <p:nvPr>
            <p:ph type="title"/>
          </p:nvPr>
        </p:nvSpPr>
        <p:spPr>
          <a:xfrm>
            <a:off x="767290" y="1166932"/>
            <a:ext cx="3582073" cy="4279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no-NO" sz="4800">
                <a:solidFill>
                  <a:schemeClr val="lt1"/>
                </a:solidFill>
              </a:rPr>
              <a:t>Læringsmål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5573864" y="1166933"/>
            <a:ext cx="5716988" cy="4279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o-NO" sz="2400"/>
              <a:t>Etter kurset, er målet at deltakerne skal …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o-NO"/>
              <a:t>Vite hva CSS 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o-NO"/>
              <a:t>Kunne bruke CSS til å endre utseendet på nettsider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o-NO"/>
              <a:t>Ha en anelse om hvorfor CSS av og til er veldig vanskelig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no-NO"/>
              <a:t>Vite hvor man kan gå for å fikse problemene sine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6"/>
          <p:cNvGrpSpPr/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22" name="Google Shape;122;p6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245893" y="1684057"/>
              <a:ext cx="550492" cy="485306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6"/>
          <p:cNvSpPr txBox="1"/>
          <p:nvPr>
            <p:ph type="title"/>
          </p:nvPr>
        </p:nvSpPr>
        <p:spPr>
          <a:xfrm>
            <a:off x="767290" y="1166932"/>
            <a:ext cx="3582073" cy="4279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no-NO" sz="4800">
                <a:solidFill>
                  <a:schemeClr val="lt1"/>
                </a:solidFill>
              </a:rPr>
              <a:t>Cascading Style Sheets</a:t>
            </a:r>
            <a:endParaRPr/>
          </a:p>
        </p:txBody>
      </p:sp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5573864" y="1166933"/>
            <a:ext cx="5716988" cy="4279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CASCADE</a:t>
            </a:r>
            <a:endParaRPr sz="20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intransitive verb</a:t>
            </a:r>
            <a:endParaRPr sz="20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: to fall, pour, or rush in or as if in a cascade</a:t>
            </a:r>
            <a:endParaRPr sz="20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The water cascaded over the rocks.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 txBox="1"/>
          <p:nvPr>
            <p:ph type="title"/>
          </p:nvPr>
        </p:nvSpPr>
        <p:spPr>
          <a:xfrm>
            <a:off x="767290" y="1780661"/>
            <a:ext cx="3582073" cy="1463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no-NO" sz="4100">
                <a:solidFill>
                  <a:schemeClr val="lt1"/>
                </a:solidFill>
              </a:rPr>
              <a:t>Hva er CSS?</a:t>
            </a:r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4" name="Google Shape;134;p2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45893" y="1684057"/>
              <a:ext cx="550492" cy="485306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/>
          <p:cNvSpPr txBox="1"/>
          <p:nvPr>
            <p:ph idx="1" type="body"/>
          </p:nvPr>
        </p:nvSpPr>
        <p:spPr>
          <a:xfrm>
            <a:off x="767290" y="3383121"/>
            <a:ext cx="3582072" cy="2793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37" name="Google Shape;13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75" y="252725"/>
            <a:ext cx="2686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425" y="376225"/>
            <a:ext cx="2895600" cy="61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14d7ce52_0_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1614d7ce52_0_18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g11614d7ce52_0_18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146" name="Google Shape;146;g11614d7ce52_0_18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g11614d7ce52_0_18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g11614d7ce52_0_18"/>
          <p:cNvSpPr txBox="1"/>
          <p:nvPr>
            <p:ph type="title"/>
          </p:nvPr>
        </p:nvSpPr>
        <p:spPr>
          <a:xfrm>
            <a:off x="409075" y="1166925"/>
            <a:ext cx="44127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no-NO" sz="4800">
                <a:solidFill>
                  <a:schemeClr val="lt1"/>
                </a:solidFill>
              </a:rPr>
              <a:t>Preprosessering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no-NO" sz="4800">
                <a:solidFill>
                  <a:schemeClr val="lt1"/>
                </a:solidFill>
              </a:rPr>
              <a:t>Biblioteker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no-NO" sz="4800">
                <a:solidFill>
                  <a:schemeClr val="lt1"/>
                </a:solidFill>
              </a:rPr>
              <a:t>Strukturering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49" name="Google Shape;149;g11614d7ce52_0_18"/>
          <p:cNvSpPr txBox="1"/>
          <p:nvPr>
            <p:ph idx="1" type="body"/>
          </p:nvPr>
        </p:nvSpPr>
        <p:spPr>
          <a:xfrm>
            <a:off x="5573864" y="1166933"/>
            <a:ext cx="57171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1" marL="584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LESS, SASS, stylus osv.</a:t>
            </a:r>
            <a:endParaRPr sz="2000"/>
          </a:p>
          <a:p>
            <a:pPr indent="0" lvl="1" marL="584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1" marL="584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Styled components, css-modules</a:t>
            </a:r>
            <a:endParaRPr sz="2000"/>
          </a:p>
          <a:p>
            <a:pPr indent="0" lvl="1" marL="584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1" marL="584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o-NO" sz="2000"/>
              <a:t>BEM, SMACSS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>
            <p:ph type="title"/>
          </p:nvPr>
        </p:nvSpPr>
        <p:spPr>
          <a:xfrm>
            <a:off x="699723" y="1622066"/>
            <a:ext cx="3554226" cy="266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o-NO">
                <a:solidFill>
                  <a:schemeClr val="lt1"/>
                </a:solidFill>
              </a:rPr>
              <a:t>Selectorer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7" name="Google Shape;157;p7"/>
          <p:cNvGrpSpPr/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8" name="Google Shape;158;p7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245893" y="1684057"/>
              <a:ext cx="550492" cy="485306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0" name="Google Shape;1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725" y="230613"/>
            <a:ext cx="6667975" cy="17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670" y="2519795"/>
            <a:ext cx="4170850" cy="40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0400" y="2519800"/>
            <a:ext cx="3926284" cy="40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14d7ce52_0_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https://css-tricks.com/specifics-on-css-specificity/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11614d7ce52_0_5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g11614d7ce52_0_5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170" name="Google Shape;170;g11614d7ce52_0_5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g11614d7ce52_0_5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g11614d7ce52_0_5"/>
          <p:cNvSpPr txBox="1"/>
          <p:nvPr>
            <p:ph type="title"/>
          </p:nvPr>
        </p:nvSpPr>
        <p:spPr>
          <a:xfrm>
            <a:off x="767290" y="1166932"/>
            <a:ext cx="35820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no-NO" sz="4800">
                <a:solidFill>
                  <a:schemeClr val="lt1"/>
                </a:solidFill>
              </a:rPr>
              <a:t>Selectorer</a:t>
            </a:r>
            <a:endParaRPr/>
          </a:p>
        </p:txBody>
      </p:sp>
      <p:sp>
        <p:nvSpPr>
          <p:cNvPr id="173" name="Google Shape;173;g11614d7ce52_0_5"/>
          <p:cNvSpPr txBox="1"/>
          <p:nvPr>
            <p:ph idx="1" type="body"/>
          </p:nvPr>
        </p:nvSpPr>
        <p:spPr>
          <a:xfrm>
            <a:off x="5717800" y="681614"/>
            <a:ext cx="5717100" cy="5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AutoNum type="arabicPeriod"/>
            </a:pPr>
            <a:r>
              <a:rPr lang="no-NO" sz="2000"/>
              <a:t>Style attributten (plz donut use)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no-NO" sz="2000"/>
              <a:t>Id 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no-NO" sz="2000"/>
              <a:t>Klasser, pseudo-klasser og attributtverdier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no-NO" sz="2000"/>
              <a:t>Element og pseudo-elementer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no-NO" sz="2000" u="sng">
                <a:solidFill>
                  <a:schemeClr val="hlink"/>
                </a:solidFill>
                <a:hlinkClick r:id="rId3"/>
              </a:rPr>
              <a:t>https://css-tricks.com/specifics-on-css-specificity/</a:t>
            </a:r>
            <a:endParaRPr sz="2000"/>
          </a:p>
        </p:txBody>
      </p:sp>
      <p:pic>
        <p:nvPicPr>
          <p:cNvPr id="174" name="Google Shape;174;g11614d7ce5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800" y="3040675"/>
            <a:ext cx="54292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614d7ce52_0_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1614d7ce52_0_75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1614d7ce52_0_75"/>
          <p:cNvSpPr txBox="1"/>
          <p:nvPr>
            <p:ph type="title"/>
          </p:nvPr>
        </p:nvSpPr>
        <p:spPr>
          <a:xfrm>
            <a:off x="699723" y="1622066"/>
            <a:ext cx="35541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no-NO">
                <a:solidFill>
                  <a:schemeClr val="lt1"/>
                </a:solidFill>
              </a:rPr>
              <a:t>Eksempel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2" name="Google Shape;182;g11614d7ce52_0_75"/>
          <p:cNvGrpSpPr/>
          <p:nvPr/>
        </p:nvGrpSpPr>
        <p:grpSpPr>
          <a:xfrm>
            <a:off x="767290" y="681628"/>
            <a:ext cx="1128381" cy="847206"/>
            <a:chOff x="668003" y="1684057"/>
            <a:chExt cx="1128381" cy="847206"/>
          </a:xfrm>
        </p:grpSpPr>
        <p:sp>
          <p:nvSpPr>
            <p:cNvPr id="183" name="Google Shape;183;g11614d7ce52_0_75"/>
            <p:cNvSpPr/>
            <p:nvPr/>
          </p:nvSpPr>
          <p:spPr>
            <a:xfrm>
              <a:off x="668003" y="1935883"/>
              <a:ext cx="675351" cy="595379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11614d7ce52_0_75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5" name="Google Shape;185;g11614d7ce52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725" y="548000"/>
            <a:ext cx="6667975" cy="17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1614d7ce52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732" y="2418682"/>
            <a:ext cx="3292850" cy="40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2021-11-29T15:18:17Z</dcterms:created>
  <dc:creator>Lars Aaberg</dc:creator>
</cp:coreProperties>
</file>